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95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288" r:id="rId55"/>
    <p:sldId id="289" r:id="rId56"/>
    <p:sldId id="290" r:id="rId57"/>
    <p:sldId id="291" r:id="rId58"/>
    <p:sldId id="292" r:id="rId59"/>
    <p:sldId id="294" r:id="rId60"/>
    <p:sldId id="29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2"/>
    <p:restoredTop sz="94712"/>
  </p:normalViewPr>
  <p:slideViewPr>
    <p:cSldViewPr snapToGrid="0">
      <p:cViewPr varScale="1">
        <p:scale>
          <a:sx n="91" d="100"/>
          <a:sy n="91" d="100"/>
        </p:scale>
        <p:origin x="108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2873-E6A4-DD9A-E3E6-B7346B218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8430C-9362-52D0-4793-BE245AF04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88717-2D89-BD6E-3103-644EA346A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0A766-65FB-33CB-6D9B-E3A2A22AE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42E42-33AD-01D1-EB08-E18C2B05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A096-71E9-6B6F-437F-7542E9F1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8A04C-6BA9-54F6-B639-908DB3EBB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7FA56-47A5-6F4F-0C68-E49F8A8B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983A0-7D87-4D25-0376-C2E2F082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06B86-E7AD-0249-0E75-99AE0047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B0E88D-3131-2CAD-9DFE-A4C58F2E6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4396D-EA25-20A7-E7EF-08C9C938F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900B-A9A8-95D4-B714-DD78B8DA9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AA431-CA2B-F659-6DC9-E5555770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C6338-FCC9-5E6E-1F44-0A1ECF68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4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99C6-0276-DB3A-FDBA-97053733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1B811-354A-EBD2-251D-02B0DE11E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5DC98-CC1E-B071-0C2D-1260A2F2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2784-1527-D797-CA87-87520377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9D9BA-98A6-84F9-BC41-4E3B3E36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DF44-B151-5AED-F0C6-C4B669664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65363-2576-DFAB-FBE2-80B3F75D5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B488-1D37-1954-8ECD-08EA975C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CF945-5666-9D5E-BC69-D76D137F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D1D0B-CDF4-00EC-2FE5-0EC89555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47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B96F-D495-71C0-B31D-E3CEF9D4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C9551-D356-ABCB-BCD8-223CE28DE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CBD46-5112-0CBA-2BBF-032B43C29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D871F-F33B-9178-B83E-AD3483BF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C8181-ED54-9578-00FD-2331E77C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9E1D4-55DF-0EDD-60A9-EB494AEA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ED74-E536-0E68-449D-BC9771FF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080D1-DB2D-DD20-CE8B-A9D86EAA3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F5591-57FD-4F0F-EF31-3D628BAE2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AD9A9-D6EB-1EA6-EC59-17A9DD475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2EDC6-D572-6781-20B2-4199AE4DC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46C5C-09A4-FA7B-3632-884543B7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0AF5E-2A05-54AD-1818-23ACBB18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DCF9E-29E0-E1F8-A621-1FE7C850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6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8B86-0EB5-EC19-B26A-55081975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6A89D-FB94-7454-12BC-61090624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B6E25-CB23-190E-9582-5CED3E9D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3869F-88FF-FE2E-93D6-9448F4EC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20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512E3-14F3-F1FD-0F7A-F541F9CA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2B561-2310-DCC0-B73C-84A3F353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9E65C-31CB-82E1-A7A3-145F35C8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13BA-5547-15EE-E014-37FB88BA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69BB0-A2E8-4DF5-DB36-97C52CD3D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944B5-D596-D8A7-DE9D-D0C68F566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A7BDF-0171-5899-BFCE-66DDA5F6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4532C-8265-CB6D-00CD-FA250ECA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C8BC2-20AE-1349-960C-0A97DFAD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1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133B-8FB8-E3D2-7953-E65AA5B6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A2BF9D-2BCE-7E9C-2CED-4347B1F32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67A24-9052-493A-B827-2FACB3CC7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C6ED9-81EB-0DAE-78EB-369C8068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9577C-BC72-A6A6-B06A-FFF66DDA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04033-F8E8-0B37-AF88-CD825802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01BD9-A45A-2C14-5C82-4F9945B2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0CB81-573C-9F55-9596-0CBD5FFD9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53B10-1E48-5442-1DE8-728288D53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4B270-C661-3543-87EC-AE53B93B896E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2D67A-E9F1-7F39-3B4D-4377105CB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68823-55C1-355C-D0C6-03C9ECC84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32B02C-5027-B749-AF5F-6B6608A2D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icvehiclepopulation-7c7477.netlify.app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B9AE-2799-B1A0-8A62-5E42B5265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5300" dirty="0"/>
              <a:t>Electric Vehicle Population Growth: A Year-by-Year 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ACB5F-4804-A26D-AE0B-85C9097E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787618" cy="1655762"/>
          </a:xfrm>
        </p:spPr>
        <p:txBody>
          <a:bodyPr/>
          <a:lstStyle/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4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Presented By: Deepthi Sivasankara Pillai</a:t>
            </a:r>
          </a:p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40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Date: February 18, 2025</a:t>
            </a:r>
            <a:endParaRPr lang="en-US" dirty="0"/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48479A09-2AA6-C2CC-9EAE-DC9999410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1"/>
    </mc:Choice>
    <mc:Fallback xmlns="">
      <p:transition spd="slow" advTm="12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7F18-D154-9487-E9E8-A86621C1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CA" dirty="0">
                <a:solidFill>
                  <a:srgbClr val="1F1F1F"/>
                </a:solidFill>
                <a:latin typeface="Roboto" panose="02000000000000000000" pitchFamily="2" charset="0"/>
              </a:rPr>
              <a:t>Summary Statistics : Average Population over the years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EFD60F-FE00-CE16-72A0-4B5B18A304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094282" y="1978553"/>
            <a:ext cx="9773587" cy="3807649"/>
          </a:xfrm>
        </p:spPr>
      </p:pic>
      <p:pic>
        <p:nvPicPr>
          <p:cNvPr id="22" name="Audio 21">
            <a:extLst>
              <a:ext uri="{FF2B5EF4-FFF2-40B4-BE49-F238E27FC236}">
                <a16:creationId xmlns:a16="http://schemas.microsoft.com/office/drawing/2014/main" id="{BF56612D-EB25-3F2E-B9FA-9963B468EB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950"/>
    </mc:Choice>
    <mc:Fallback xmlns="">
      <p:transition spd="slow" advTm="5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FEB2482-F3FF-FF1D-E77A-08DDBE048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E11D-11CF-F391-B14C-5DE577B4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CA" dirty="0">
                <a:solidFill>
                  <a:srgbClr val="1F1F1F"/>
                </a:solidFill>
                <a:latin typeface="Roboto" panose="02000000000000000000" pitchFamily="2" charset="0"/>
              </a:rPr>
              <a:t>Summary Statistics : Average Population over the years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918026-439B-BF95-6336-A63B7D0075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1690688"/>
            <a:ext cx="10164580" cy="4155476"/>
          </a:xfr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395E7892-19A7-E257-F68C-A06501A4E0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0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220"/>
    </mc:Choice>
    <mc:Fallback xmlns="">
      <p:transition spd="slow" advTm="14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C723-D787-E4E3-F93A-BF8C61EA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8409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1F1F1F"/>
                </a:solidFill>
                <a:latin typeface="Roboto" panose="02000000000000000000" pitchFamily="2" charset="0"/>
              </a:rPr>
              <a:t>Summary Statistics :Finding the year having the maximum and minimum population of Electric Cars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A226F4-F4F0-48B9-EB65-CB824F0DA2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903752"/>
            <a:ext cx="10869118" cy="4017364"/>
          </a:xfr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30858D85-3372-B310-EFBF-DB84A349D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6"/>
    </mc:Choice>
    <mc:Fallback xmlns="">
      <p:transition spd="slow" advTm="10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B3B3-AB7F-41E7-B402-49721939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Demographic Statistics : Analysing Electric Car adoption of State's over the years</a:t>
            </a:r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B27A05-05DE-D7F0-8027-B6A7C217D0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1690687"/>
            <a:ext cx="10515599" cy="4802187"/>
          </a:xfrm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2E8ECFAF-57B4-15D4-75F0-FC1DC370B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4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4"/>
    </mc:Choice>
    <mc:Fallback xmlns="">
      <p:transition spd="slow" advTm="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6A339-5A09-49BC-F662-675D968AA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799E-D87D-C69D-3459-34A96E78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Demographic Statistics : Analysing Electric Car adoption of State's over the years</a:t>
            </a:r>
            <a:endParaRPr lang="en-US" dirty="0"/>
          </a:p>
        </p:txBody>
      </p:sp>
      <p:pic>
        <p:nvPicPr>
          <p:cNvPr id="6" name="Content Placeholder 5" descr="A screenshot of a table&#10;&#10;AI-generated content may be incorrect.">
            <a:extLst>
              <a:ext uri="{FF2B5EF4-FFF2-40B4-BE49-F238E27FC236}">
                <a16:creationId xmlns:a16="http://schemas.microsoft.com/office/drawing/2014/main" id="{0FBD69EF-325F-69F2-EFF1-3C4D158960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15400" y="1825625"/>
            <a:ext cx="10515600" cy="4667250"/>
          </a:xfr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00541621-DE11-294A-C011-2AF0535E0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6"/>
    </mc:Choice>
    <mc:Fallback xmlns="">
      <p:transition spd="slow" advTm="2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0500-BCEC-A111-AD9D-54F81B07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00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Demographic Analysis: Identifying the top 5 states with the highest growth in Electric Vehicle numbers.</a:t>
            </a:r>
            <a:endParaRPr lang="en-US" sz="4000" dirty="0">
              <a:solidFill>
                <a:srgbClr val="1F1F1F"/>
              </a:solidFill>
              <a:latin typeface="Roboto" panose="02000000000000000000" pitchFamily="2" charset="0"/>
            </a:endParaRP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44E73F-DC9F-3CBC-E799-17A78DA88B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1888761"/>
            <a:ext cx="9879767" cy="3927423"/>
          </a:xfr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BEBB6A6A-92D9-7DB6-4D3D-1324D4CC28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0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1"/>
    </mc:Choice>
    <mc:Fallback xmlns="">
      <p:transition spd="slow" advTm="6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8E3D-CFB0-21E1-351A-BED9B299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 fontScale="90000"/>
          </a:bodyPr>
          <a:lstStyle/>
          <a:p>
            <a:r>
              <a:rPr lang="en-CA" sz="4000" dirty="0">
                <a:solidFill>
                  <a:srgbClr val="1F1F1F"/>
                </a:solidFill>
                <a:latin typeface="Roboto" panose="02000000000000000000" pitchFamily="2" charset="0"/>
              </a:rPr>
              <a:t>Demographic Analysis :</a:t>
            </a:r>
            <a:r>
              <a:rPr lang="en-CA" sz="440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Identifying the  5 states with the lowest growth in Electric Vehicle numbers.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E2F1D4-12D2-E361-005C-597163571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071002"/>
            <a:ext cx="10515600" cy="3860583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7F0D7C5A-B665-E535-49C1-131CC8E401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5"/>
    </mc:Choice>
    <mc:Fallback xmlns="">
      <p:transition spd="slow" advTm="6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10172-1AE1-9521-7DE7-892F3AEC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49705"/>
            <a:ext cx="10515600" cy="1375921"/>
          </a:xfrm>
        </p:spPr>
        <p:txBody>
          <a:bodyPr>
            <a:normAutofit fontScale="90000"/>
          </a:bodyPr>
          <a:lstStyle/>
          <a:p>
            <a:r>
              <a:rPr lang="en-US" dirty="0"/>
              <a:t>Market Trends: </a:t>
            </a:r>
            <a:r>
              <a:rPr lang="en-CA" dirty="0"/>
              <a:t>Identify the Electric Car Models Populated each year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B6830A-013C-BA8C-143D-D3EF34B062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708879"/>
            <a:ext cx="10591800" cy="1588957"/>
          </a:xfrm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C1E858D4-9A01-BA0A-08EB-BEB1E907A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6" y="3429000"/>
            <a:ext cx="4737100" cy="2047511"/>
          </a:xfrm>
          <a:prstGeom prst="rect">
            <a:avLst/>
          </a:prstGeo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449E1405-6E21-A678-BC6E-FA6C78AF3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42"/>
    </mc:Choice>
    <mc:Fallback xmlns="">
      <p:transition spd="slow" advTm="15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31EB-F748-A94F-D934-5E60DCFB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Trends: Identifying the Most Popular Car Model and Total Population from 1999 to 2025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971C00-472F-3C25-D96F-6DFBABD4AA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2008371"/>
            <a:ext cx="10254521" cy="3985846"/>
          </a:xfr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F607125F-F9EE-2D1C-E254-9584B92565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3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6"/>
    </mc:Choice>
    <mc:Fallback xmlns="">
      <p:transition spd="slow" advTm="11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4175A-7ABC-D9CC-E56D-C47F9C6DA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72A9-9D50-76F7-8A39-BD5D425C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Trends: Identifying the Most Popular Car Model and Total Population from 1999 to 2025</a:t>
            </a:r>
            <a:endParaRPr lang="en-US" dirty="0"/>
          </a:p>
        </p:txBody>
      </p:sp>
      <p:pic>
        <p:nvPicPr>
          <p:cNvPr id="7" name="Content Placeholder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14FE1A3-A83B-4F1D-76E7-BB021C4ABA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587500" y="2045494"/>
            <a:ext cx="3683000" cy="3911600"/>
          </a:xfr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10E1A8F3-5A7B-CDD8-D0CB-A2A83C1A5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6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9"/>
    </mc:Choice>
    <mc:Fallback xmlns="">
      <p:transition spd="slow" advTm="6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BDBA-605D-8B9C-902B-EB01C4CC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 and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11FBE-B77D-52BE-475F-EC4ED322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Industry Chosen:</a:t>
            </a:r>
            <a: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Automotive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Objective:</a:t>
            </a:r>
            <a: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To analyze the expansion and trends within the electric vehicle sector over time, emphasizing key patterns and regional variations.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Selected Data Set:</a:t>
            </a:r>
            <a: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CA" sz="28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Electric_Vehicle_population_Data.csv</a:t>
            </a:r>
            <a:endParaRPr lang="en-CA" sz="28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Data Set Origin:</a:t>
            </a:r>
            <a: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Kaggle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800" b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Application Areas:</a:t>
            </a:r>
            <a: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Market Analysis; Growth Trend Evaluation; Demographic Study</a:t>
            </a: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CA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Git</a:t>
            </a:r>
            <a:r>
              <a:rPr lang="en-CA" dirty="0">
                <a:solidFill>
                  <a:srgbClr val="000000"/>
                </a:solidFill>
                <a:latin typeface="Aptos" panose="020B0004020202020204" pitchFamily="34" charset="0"/>
              </a:rPr>
              <a:t>Hub : https://</a:t>
            </a:r>
            <a:r>
              <a:rPr lang="en-CA" dirty="0" err="1">
                <a:solidFill>
                  <a:srgbClr val="000000"/>
                </a:solidFill>
                <a:latin typeface="Aptos" panose="020B0004020202020204" pitchFamily="34" charset="0"/>
              </a:rPr>
              <a:t>github.com</a:t>
            </a:r>
            <a:r>
              <a:rPr lang="en-CA" dirty="0">
                <a:solidFill>
                  <a:srgbClr val="000000"/>
                </a:solidFill>
                <a:latin typeface="Aptos" panose="020B0004020202020204" pitchFamily="34" charset="0"/>
              </a:rPr>
              <a:t>/deepthipillai1/Electric-Vehicle-Population-Analysis</a:t>
            </a:r>
            <a:endParaRPr lang="en-CA" sz="28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0" indent="0">
              <a:buNone/>
            </a:pPr>
            <a:br>
              <a:rPr lang="en-CA" sz="2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endParaRPr lang="en-US" dirty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1E9B7956-F763-1E46-408E-4BA8A1091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8"/>
    </mc:Choice>
    <mc:Fallback xmlns="">
      <p:transition spd="slow" advTm="12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C674-D807-D146-DD96-22712F41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Trends: Identifying the most preferred model in 2025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104D80-61D5-8671-5605-A3C50092B8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2008683"/>
            <a:ext cx="10629275" cy="2558130"/>
          </a:xfrm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B296E7A8-F8B9-9C99-DACA-8FC474FE40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8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1"/>
    </mc:Choice>
    <mc:Fallback xmlns="">
      <p:transition spd="slow" advTm="4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B221-5193-6503-5C32-437D3B0D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4341"/>
            <a:ext cx="10515600" cy="686347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solidFill>
                  <a:srgbClr val="1F1F1F"/>
                </a:solidFill>
                <a:latin typeface="Roboto" panose="02000000000000000000" pitchFamily="2" charset="0"/>
              </a:rPr>
              <a:t>Market Trends: Identifying the average growth rate of Tesla population from 1999 to 2025</a:t>
            </a:r>
            <a:endParaRPr lang="en-US" dirty="0"/>
          </a:p>
        </p:txBody>
      </p:sp>
      <p:pic>
        <p:nvPicPr>
          <p:cNvPr id="26" name="Content Placeholder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3CA5E9-A0FF-5C4C-A9A5-2F67F364F8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2392422"/>
            <a:ext cx="10515599" cy="4008378"/>
          </a:xfr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48C0F29D-91F2-AFF6-7297-22264E69F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8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58"/>
    </mc:Choice>
    <mc:Fallback xmlns="">
      <p:transition spd="slow" advTm="17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2A04-A7F9-9A53-79DB-06795462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Trends: Identifying the average growth rate of Tesla population from 1999 to 2025 over every year over a rolling period of 5 years</a:t>
            </a:r>
            <a:endParaRPr lang="en-US" dirty="0"/>
          </a:p>
        </p:txBody>
      </p:sp>
      <p:pic>
        <p:nvPicPr>
          <p:cNvPr id="14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9AB064-79E4-0A8A-0F4D-0A35F23E66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128603"/>
            <a:ext cx="10884108" cy="4167266"/>
          </a:xfrm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05981083-0F1D-034F-1FDD-EB1DBB682E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96"/>
    </mc:Choice>
    <mc:Fallback xmlns="">
      <p:transition spd="slow" advTm="11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0C15-8DAE-617A-AB0C-352F48E4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Trends: Identifying the Population rate of Electric Vehicle Type Over the years</a:t>
            </a:r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C4218A-D88F-8DBE-7EF5-8AB6B1B655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704226" cy="4455279"/>
          </a:xfr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D2075738-1CD2-9651-B1D3-7ECB98533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96"/>
    </mc:Choice>
    <mc:Fallback xmlns="">
      <p:transition spd="slow" advTm="13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7151-D1F6-F0C3-3465-F4D8CE5C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Creating Visualization : Electric Car Population Trend over the years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07B6E4-36F2-A8A7-A9A7-6AE5FEDCC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0414" y="1825625"/>
            <a:ext cx="9631171" cy="4500224"/>
          </a:xfr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4165A47B-1123-04DC-CBEC-0872512E1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4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2"/>
    </mc:Choice>
    <mc:Fallback xmlns="">
      <p:transition spd="slow" advTm="6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094AE-C8BD-1557-D08D-2CB709F57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02B6-7064-64FC-D32F-6332135D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Creating Visualization : Electric Car </a:t>
            </a:r>
            <a:r>
              <a:rPr lang="en-CA" dirty="0">
                <a:solidFill>
                  <a:srgbClr val="1F1F1F"/>
                </a:solidFill>
                <a:latin typeface="Roboto" panose="02000000000000000000" pitchFamily="2" charset="0"/>
              </a:rPr>
              <a:t>Population</a:t>
            </a:r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Trend over the years</a:t>
            </a:r>
            <a:endParaRPr lang="en-US" dirty="0"/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DA5FDFE-4CF4-7DAC-384D-DBE87AACA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125488"/>
            <a:ext cx="10515600" cy="3751611"/>
          </a:xfr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78838094-1924-3BEA-02B4-9BB40AA92D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3"/>
    </mc:Choice>
    <mc:Fallback xmlns="">
      <p:transition spd="slow" advTm="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1B345-11BC-B7EC-9A41-15895B33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B58-009B-C852-2B1C-D704A4A3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Creating Visualization : Electric Car Population Trend over the years</a:t>
            </a:r>
            <a:endParaRPr lang="en-US" dirty="0"/>
          </a:p>
        </p:txBody>
      </p:sp>
      <p:pic>
        <p:nvPicPr>
          <p:cNvPr id="11" name="Content Placeholder 10" descr="A graph with blue squares&#10;&#10;AI-generated content may be incorrect.">
            <a:extLst>
              <a:ext uri="{FF2B5EF4-FFF2-40B4-BE49-F238E27FC236}">
                <a16:creationId xmlns:a16="http://schemas.microsoft.com/office/drawing/2014/main" id="{C1361A75-EA5F-0FD4-9B48-070322A37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104645"/>
            <a:ext cx="10515600" cy="3793298"/>
          </a:xfr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E86BAC55-7732-0699-BBED-21899BB5C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"/>
    </mc:Choice>
    <mc:Fallback xmlns="">
      <p:transition spd="slow" advTm="8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D068-4E08-CB07-DE3B-6506D08A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Average Electric Car Population Over the Years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B826A4-2830-F553-1BD3-6ADE95362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569132"/>
            <a:ext cx="10515600" cy="2864323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C37FBC29-8A63-15C3-D623-EBEA6CBB1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6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9"/>
    </mc:Choice>
    <mc:Fallback xmlns="">
      <p:transition spd="slow" advTm="1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16A66-B65F-E278-8790-345746CF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0508-92FC-14F0-1B04-1EFE38C6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Average Electric Car Population Over the Years</a:t>
            </a:r>
          </a:p>
        </p:txBody>
      </p:sp>
      <p:pic>
        <p:nvPicPr>
          <p:cNvPr id="7" name="Content Placeholder 6" descr="A graph with a bar graph&#10;&#10;AI-generated content may be incorrect.">
            <a:extLst>
              <a:ext uri="{FF2B5EF4-FFF2-40B4-BE49-F238E27FC236}">
                <a16:creationId xmlns:a16="http://schemas.microsoft.com/office/drawing/2014/main" id="{A7A0772F-2A10-B5DA-5231-2A53099D0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120530"/>
            <a:ext cx="10515600" cy="3761527"/>
          </a:xfr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ADF0785B-D767-6B72-C81A-88DECE007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8"/>
    </mc:Choice>
    <mc:Fallback xmlns="">
      <p:transition spd="slow" advTm="6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E40F-E17A-AE9F-D7D8-322076E7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900" dirty="0"/>
              <a:t>Visualizing the Growth of Tesla Over the years</a:t>
            </a:r>
            <a:br>
              <a:rPr lang="en-CA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5" name="Content Placeholder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48006C2B-C1E7-E181-DF3D-C1D6D962D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674740"/>
            <a:ext cx="10515600" cy="2653107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71935832-9BA3-1E0A-9266-74034E24C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6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"/>
    </mc:Choice>
    <mc:Fallback xmlns="">
      <p:transition spd="slow" advTm="1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9B5F-0BB8-1639-82E6-86AC43C8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Dataset and Identifying the fields and datatypes</a:t>
            </a:r>
          </a:p>
        </p:txBody>
      </p:sp>
      <p:pic>
        <p:nvPicPr>
          <p:cNvPr id="18" name="Content Placeholder 17" descr="A close-up of a car&#10;&#10;AI-generated content may be incorrect.">
            <a:extLst>
              <a:ext uri="{FF2B5EF4-FFF2-40B4-BE49-F238E27FC236}">
                <a16:creationId xmlns:a16="http://schemas.microsoft.com/office/drawing/2014/main" id="{32C74B53-AE3D-8B4D-3ED6-23C94FF690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2943225"/>
            <a:ext cx="6234113" cy="1900238"/>
          </a:xfrm>
        </p:spPr>
      </p:pic>
      <p:pic>
        <p:nvPicPr>
          <p:cNvPr id="28" name="Content Placeholder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A1AB24-1695-165D-FEF2-988A2C71D9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941857" y="1825625"/>
            <a:ext cx="3642286" cy="4351338"/>
          </a:xfr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1074A298-CF23-73F7-1054-E776FAA89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8"/>
    </mc:Choice>
    <mc:Fallback xmlns="">
      <p:transition spd="slow" advTm="8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6D12-56D8-F3DE-9CB3-9D853A3C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/>
              <a:t>Visualizing the Growth of Tesla Over the years</a:t>
            </a:r>
            <a:endParaRPr lang="en-US" dirty="0"/>
          </a:p>
        </p:txBody>
      </p:sp>
      <p:pic>
        <p:nvPicPr>
          <p:cNvPr id="5" name="Content Placeholder 4" descr="A graph with a line&#10;&#10;AI-generated content may be incorrect.">
            <a:extLst>
              <a:ext uri="{FF2B5EF4-FFF2-40B4-BE49-F238E27FC236}">
                <a16:creationId xmlns:a16="http://schemas.microsoft.com/office/drawing/2014/main" id="{F872756A-572E-8780-A16D-8FA678135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05468" y="1825625"/>
            <a:ext cx="5781063" cy="4351338"/>
          </a:xfr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119984A5-356F-8CFA-9106-191BB4F2A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7"/>
    </mc:Choice>
    <mc:Fallback xmlns="">
      <p:transition spd="slow" advTm="5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2649-7BBA-D267-3873-7CB26938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growth of popular models over the years</a:t>
            </a: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29C1BB2-7A08-EF2D-FDCA-D86E6BB62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39603" y="1825625"/>
            <a:ext cx="8112793" cy="4351338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AD91A599-D5FE-B88B-20B7-8372C8AC7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5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"/>
    </mc:Choice>
    <mc:Fallback xmlns="">
      <p:transition spd="slow" advTm="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D553-73E2-A065-018B-B1650D164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1BDE-B1A6-37CC-B0A5-5E0B2236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growth of popular models over the years</a:t>
            </a:r>
          </a:p>
        </p:txBody>
      </p:sp>
      <p:pic>
        <p:nvPicPr>
          <p:cNvPr id="7" name="Content Placeholder 6" descr="A graph of growth in a graph&#10;&#10;AI-generated content may be incorrect.">
            <a:extLst>
              <a:ext uri="{FF2B5EF4-FFF2-40B4-BE49-F238E27FC236}">
                <a16:creationId xmlns:a16="http://schemas.microsoft.com/office/drawing/2014/main" id="{EFF32F31-8C88-6398-4AEF-D34968B58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60164" y="1825625"/>
            <a:ext cx="5271671" cy="4351338"/>
          </a:xfr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75FFAFB6-17B9-C712-EDCB-AE54C7EAE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1"/>
    </mc:Choice>
    <mc:Fallback xmlns="">
      <p:transition spd="slow" advTm="7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6184-80EE-9342-70C1-6C2F2F63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the </a:t>
            </a:r>
            <a:r>
              <a:rPr lang="en-CA" dirty="0"/>
              <a:t>BEVs and PHEVs Comparison Over the Years : Stacked Bar Chart</a:t>
            </a:r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91EE13-472B-EE19-16AA-675794A18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8251"/>
            <a:ext cx="10515600" cy="4214624"/>
          </a:xfrm>
        </p:spPr>
      </p:pic>
    </p:spTree>
    <p:extLst>
      <p:ext uri="{BB962C8B-B14F-4D97-AF65-F5344CB8AC3E}">
        <p14:creationId xmlns:p14="http://schemas.microsoft.com/office/powerpoint/2010/main" val="284933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01C6-03FA-12CB-B9E5-DC1E771D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</a:t>
            </a:r>
            <a:r>
              <a:rPr lang="en-CA" dirty="0"/>
              <a:t>BEVs and PHEVs Comparison Over the Years : Stacked Bar Chart</a:t>
            </a:r>
            <a:endParaRPr lang="en-US" dirty="0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6CADEEA-104A-C56F-B595-4A0403C29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1169"/>
            <a:ext cx="10515600" cy="3727939"/>
          </a:xfrm>
        </p:spPr>
      </p:pic>
    </p:spTree>
    <p:extLst>
      <p:ext uri="{BB962C8B-B14F-4D97-AF65-F5344CB8AC3E}">
        <p14:creationId xmlns:p14="http://schemas.microsoft.com/office/powerpoint/2010/main" val="1552663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B7FC-D69E-D7B5-8C3A-302C570D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</a:t>
            </a:r>
            <a:r>
              <a:rPr lang="en-CA" dirty="0"/>
              <a:t>BEVs and PHEVs Comparison Over the Years : Stacked bar Chart</a:t>
            </a:r>
            <a:endParaRPr lang="en-US" dirty="0"/>
          </a:p>
        </p:txBody>
      </p:sp>
      <p:pic>
        <p:nvPicPr>
          <p:cNvPr id="13" name="Content Placeholder 12" descr="A graph of a graph&#10;&#10;AI-generated content may be incorrect.">
            <a:extLst>
              <a:ext uri="{FF2B5EF4-FFF2-40B4-BE49-F238E27FC236}">
                <a16:creationId xmlns:a16="http://schemas.microsoft.com/office/drawing/2014/main" id="{0C96C0DC-CC83-A733-0BE2-478874C6B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631" y="1825625"/>
            <a:ext cx="5816737" cy="4351338"/>
          </a:xfrm>
        </p:spPr>
      </p:pic>
    </p:spTree>
    <p:extLst>
      <p:ext uri="{BB962C8B-B14F-4D97-AF65-F5344CB8AC3E}">
        <p14:creationId xmlns:p14="http://schemas.microsoft.com/office/powerpoint/2010/main" val="2105812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C52A-3DA3-B011-706B-250BE7F0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State-wise Comparison of BEVs and PHEVs Over the Years : Grid Lay Out Dashboard</a:t>
            </a:r>
            <a:endParaRPr lang="en-US" dirty="0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C043CAC-5174-5949-035F-AAC71B3A5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6169"/>
            <a:ext cx="10515600" cy="4170249"/>
          </a:xfrm>
        </p:spPr>
      </p:pic>
    </p:spTree>
    <p:extLst>
      <p:ext uri="{BB962C8B-B14F-4D97-AF65-F5344CB8AC3E}">
        <p14:creationId xmlns:p14="http://schemas.microsoft.com/office/powerpoint/2010/main" val="2259469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7DBA-3743-376C-8748-DE445DEB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State-wise Comparison of BEVs and PHEVs Over the Years : Grid Lay Out Dashboard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8E9377-4FDB-5067-3C22-37A3D65A4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6456" y="1825625"/>
            <a:ext cx="6919088" cy="4351338"/>
          </a:xfrm>
        </p:spPr>
      </p:pic>
    </p:spTree>
    <p:extLst>
      <p:ext uri="{BB962C8B-B14F-4D97-AF65-F5344CB8AC3E}">
        <p14:creationId xmlns:p14="http://schemas.microsoft.com/office/powerpoint/2010/main" val="1590015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96FD-236B-22EF-B3DD-B8E77982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State-wise Comparison of BEVs and PHEVs Over the Years : Grid Lay Out Dashboard</a:t>
            </a:r>
            <a:endParaRPr lang="en-US" dirty="0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0159668-2B5F-411F-8489-63B5E8087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051" y="1825625"/>
            <a:ext cx="9303897" cy="4351338"/>
          </a:xfrm>
        </p:spPr>
      </p:pic>
    </p:spTree>
    <p:extLst>
      <p:ext uri="{BB962C8B-B14F-4D97-AF65-F5344CB8AC3E}">
        <p14:creationId xmlns:p14="http://schemas.microsoft.com/office/powerpoint/2010/main" val="1763530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B600-47EE-3DDC-F5B0-5E5BB257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State-wise Comparison of BEVs and PHEVs Over the Years : Grid Lay Out Dashboard</a:t>
            </a:r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B688F6-B09B-33D9-62CD-21714987E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681" y="1825625"/>
            <a:ext cx="8090638" cy="4351338"/>
          </a:xfrm>
        </p:spPr>
      </p:pic>
    </p:spTree>
    <p:extLst>
      <p:ext uri="{BB962C8B-B14F-4D97-AF65-F5344CB8AC3E}">
        <p14:creationId xmlns:p14="http://schemas.microsoft.com/office/powerpoint/2010/main" val="127801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DE6EC-FC68-1F42-4D23-8D71446F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900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Determining the number of records in the data frame.</a:t>
            </a:r>
            <a:endParaRPr lang="en-US" dirty="0"/>
          </a:p>
        </p:txBody>
      </p:sp>
      <p:pic>
        <p:nvPicPr>
          <p:cNvPr id="6" name="Content Placeholder 5" descr="A screenshot of a data frame&#10;&#10;AI-generated content may be incorrect.">
            <a:extLst>
              <a:ext uri="{FF2B5EF4-FFF2-40B4-BE49-F238E27FC236}">
                <a16:creationId xmlns:a16="http://schemas.microsoft.com/office/drawing/2014/main" id="{8BD353AB-3E6B-CF9B-7A34-40FDECFDC9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2343150"/>
            <a:ext cx="10515599" cy="2326609"/>
          </a:xfr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49142A32-AAAE-3512-EB81-79AFDCBE40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3"/>
    </mc:Choice>
    <mc:Fallback xmlns="">
      <p:transition spd="slow" advTm="5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CF80-5294-DD97-5040-AFF11C27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State-wise Comparison of BEVs and PHEVs Over the Years : Grid Lay Out Dashboard</a:t>
            </a:r>
            <a:endParaRPr lang="en-US" dirty="0"/>
          </a:p>
        </p:txBody>
      </p:sp>
      <p:pic>
        <p:nvPicPr>
          <p:cNvPr id="5" name="Content Placeholder 4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4CD78DE2-95AF-F325-4D2D-37B618365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238" y="1825625"/>
            <a:ext cx="9281523" cy="4351338"/>
          </a:xfrm>
        </p:spPr>
      </p:pic>
    </p:spTree>
    <p:extLst>
      <p:ext uri="{BB962C8B-B14F-4D97-AF65-F5344CB8AC3E}">
        <p14:creationId xmlns:p14="http://schemas.microsoft.com/office/powerpoint/2010/main" val="41045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8BA2-41F8-127F-BE1E-5137C863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State-wise Comparison of BEVs and PHEVs Percentage Over the Years : Grid Lay Out Dashboard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3A221B2-905D-7075-07FA-2E911079D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85724"/>
            <a:ext cx="10515600" cy="1231139"/>
          </a:xfrm>
        </p:spPr>
      </p:pic>
    </p:spTree>
    <p:extLst>
      <p:ext uri="{BB962C8B-B14F-4D97-AF65-F5344CB8AC3E}">
        <p14:creationId xmlns:p14="http://schemas.microsoft.com/office/powerpoint/2010/main" val="691198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13F2-9068-A2BE-352E-091CD546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State-wise Comparison of BEVs and PHEVs Percentage  Over the Years : Grid Lay Out Dashboard</a:t>
            </a:r>
            <a:endParaRPr lang="en-US" dirty="0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B5EBA72-8D16-996B-B0D1-64CD200A1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750" y="1825625"/>
            <a:ext cx="10150499" cy="4351338"/>
          </a:xfrm>
        </p:spPr>
      </p:pic>
    </p:spTree>
    <p:extLst>
      <p:ext uri="{BB962C8B-B14F-4D97-AF65-F5344CB8AC3E}">
        <p14:creationId xmlns:p14="http://schemas.microsoft.com/office/powerpoint/2010/main" val="1274647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71DC-675C-9E35-AA52-FC2E3A4C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State-wise Comparison of BEVs and PHEVs Percentage  Over the Years : Grid Lay Out Dashboard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4B65E5-28E6-3CD1-B803-C77BBBDF3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43601"/>
            <a:ext cx="10515600" cy="1515385"/>
          </a:xfrm>
        </p:spPr>
      </p:pic>
    </p:spTree>
    <p:extLst>
      <p:ext uri="{BB962C8B-B14F-4D97-AF65-F5344CB8AC3E}">
        <p14:creationId xmlns:p14="http://schemas.microsoft.com/office/powerpoint/2010/main" val="10749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F041-3384-1CC0-CC0F-BCCA9638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State-wise Comparison of BEVs and PHEVs Percentage  Over the Years : Grid Lay Out Dashboard</a:t>
            </a:r>
            <a:endParaRPr lang="en-US" dirty="0"/>
          </a:p>
        </p:txBody>
      </p:sp>
      <p:pic>
        <p:nvPicPr>
          <p:cNvPr id="5" name="Content Placeholder 4" descr="A group of green and pink graphs&#10;&#10;AI-generated content may be incorrect.">
            <a:extLst>
              <a:ext uri="{FF2B5EF4-FFF2-40B4-BE49-F238E27FC236}">
                <a16:creationId xmlns:a16="http://schemas.microsoft.com/office/drawing/2014/main" id="{5D52A186-B6CB-4DA8-7F89-15015741D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697" y="1825625"/>
            <a:ext cx="7618605" cy="4351338"/>
          </a:xfrm>
        </p:spPr>
      </p:pic>
    </p:spTree>
    <p:extLst>
      <p:ext uri="{BB962C8B-B14F-4D97-AF65-F5344CB8AC3E}">
        <p14:creationId xmlns:p14="http://schemas.microsoft.com/office/powerpoint/2010/main" val="1374701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7DB9-6F33-BE58-5D80-2A6973C5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State-wise Comparison of BEVs and PHEVs Percentage  Over the Years :Interactive  Line graph</a:t>
            </a:r>
            <a:endParaRPr lang="en-US" dirty="0"/>
          </a:p>
        </p:txBody>
      </p:sp>
      <p:pic>
        <p:nvPicPr>
          <p:cNvPr id="9" name="Content Placeholder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975DFE-E585-18AE-35CE-D7D20F0A0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811" y="1825625"/>
            <a:ext cx="10394378" cy="4351338"/>
          </a:xfrm>
        </p:spPr>
      </p:pic>
    </p:spTree>
    <p:extLst>
      <p:ext uri="{BB962C8B-B14F-4D97-AF65-F5344CB8AC3E}">
        <p14:creationId xmlns:p14="http://schemas.microsoft.com/office/powerpoint/2010/main" val="3631709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8747-A389-3FF7-5335-1F307768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State-wise Comparison of BEVs and PHEVs Percentage  Over the Years :Interactive  Line graph</a:t>
            </a:r>
            <a:endParaRPr lang="en-US" dirty="0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FD193DB-CFE9-E570-343A-01D060F72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354" y="1825625"/>
            <a:ext cx="7747292" cy="4351338"/>
          </a:xfrm>
        </p:spPr>
      </p:pic>
    </p:spTree>
    <p:extLst>
      <p:ext uri="{BB962C8B-B14F-4D97-AF65-F5344CB8AC3E}">
        <p14:creationId xmlns:p14="http://schemas.microsoft.com/office/powerpoint/2010/main" val="3555905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D352-ACF5-F10D-3418-E0DCDAF3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State-wise Comparison of BEVs and PHEVs Percentage  Over the Years :Interactive  Line graph</a:t>
            </a:r>
            <a:endParaRPr lang="en-US" dirty="0"/>
          </a:p>
        </p:txBody>
      </p:sp>
      <p:pic>
        <p:nvPicPr>
          <p:cNvPr id="5" name="Content Placeholder 4" descr="A graph of lines and numbers&#10;&#10;AI-generated content may be incorrect.">
            <a:extLst>
              <a:ext uri="{FF2B5EF4-FFF2-40B4-BE49-F238E27FC236}">
                <a16:creationId xmlns:a16="http://schemas.microsoft.com/office/drawing/2014/main" id="{AD1BBEF4-9DB5-1B20-AA42-3FDF216B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851" y="1825625"/>
            <a:ext cx="5006297" cy="4351338"/>
          </a:xfrm>
        </p:spPr>
      </p:pic>
    </p:spTree>
    <p:extLst>
      <p:ext uri="{BB962C8B-B14F-4D97-AF65-F5344CB8AC3E}">
        <p14:creationId xmlns:p14="http://schemas.microsoft.com/office/powerpoint/2010/main" val="2901950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183D-B300-3EE4-2CFB-8FB4D5B8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State-wise Comparison of BEVs and PHEVs Percentage  Over the Years :Interactive  Line graph</a:t>
            </a:r>
            <a:endParaRPr lang="en-US" dirty="0"/>
          </a:p>
        </p:txBody>
      </p:sp>
      <p:pic>
        <p:nvPicPr>
          <p:cNvPr id="5" name="Content Placeholder 4" descr="A graph with green lines&#10;&#10;AI-generated content may be incorrect.">
            <a:extLst>
              <a:ext uri="{FF2B5EF4-FFF2-40B4-BE49-F238E27FC236}">
                <a16:creationId xmlns:a16="http://schemas.microsoft.com/office/drawing/2014/main" id="{FCA03D70-9999-0D2E-E8E2-60CE2AEC9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356" y="1825625"/>
            <a:ext cx="4679288" cy="4351338"/>
          </a:xfrm>
        </p:spPr>
      </p:pic>
    </p:spTree>
    <p:extLst>
      <p:ext uri="{BB962C8B-B14F-4D97-AF65-F5344CB8AC3E}">
        <p14:creationId xmlns:p14="http://schemas.microsoft.com/office/powerpoint/2010/main" val="3307478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FA9F-5199-9963-9145-509D307E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State-wise Comparison of BEVs and PHEVs Percentage  Over the Years :Map Chart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B1FDAF-9062-4687-5F77-CBBE17AA6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133" y="1825625"/>
            <a:ext cx="8537733" cy="4351338"/>
          </a:xfrm>
        </p:spPr>
      </p:pic>
    </p:spTree>
    <p:extLst>
      <p:ext uri="{BB962C8B-B14F-4D97-AF65-F5344CB8AC3E}">
        <p14:creationId xmlns:p14="http://schemas.microsoft.com/office/powerpoint/2010/main" val="376837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0E92-7D0A-AEC2-E527-A1E37961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,Preparing and Organizing Data</a:t>
            </a:r>
          </a:p>
        </p:txBody>
      </p:sp>
      <p:pic>
        <p:nvPicPr>
          <p:cNvPr id="8" name="Content Placeholder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CA607C9-3DDC-9D7B-B8A5-10C3A9791C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8650" y="1500189"/>
            <a:ext cx="10725150" cy="4814886"/>
          </a:xfrm>
        </p:spPr>
      </p:pic>
      <p:pic>
        <p:nvPicPr>
          <p:cNvPr id="17" name="Audio 16">
            <a:extLst>
              <a:ext uri="{FF2B5EF4-FFF2-40B4-BE49-F238E27FC236}">
                <a16:creationId xmlns:a16="http://schemas.microsoft.com/office/drawing/2014/main" id="{0C5D8390-B941-D5FB-84FF-460A20AA3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3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6"/>
    </mc:Choice>
    <mc:Fallback xmlns="">
      <p:transition spd="slow" advTm="3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BC86-2649-5FCC-7A7E-C635BAC3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State-wise Comparison of BEVs and PHEVs Percentage  Over the Years :Map Chart</a:t>
            </a:r>
            <a:endParaRPr lang="en-US" dirty="0"/>
          </a:p>
        </p:txBody>
      </p:sp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ACF415B-4A96-DCA5-4A78-E9B8E7E2A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030" y="1825625"/>
            <a:ext cx="6407940" cy="4351338"/>
          </a:xfrm>
        </p:spPr>
      </p:pic>
    </p:spTree>
    <p:extLst>
      <p:ext uri="{BB962C8B-B14F-4D97-AF65-F5344CB8AC3E}">
        <p14:creationId xmlns:p14="http://schemas.microsoft.com/office/powerpoint/2010/main" val="882174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0988-339E-537F-CA48-A4E30CFE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State-wise Comparison of BEVs and PHEVs Percentage  Over the Years :Map Chart</a:t>
            </a:r>
            <a:endParaRPr lang="en-US" dirty="0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A1CB9F1-2323-866A-B18C-B1A15905B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537" y="1825625"/>
            <a:ext cx="9646926" cy="4351338"/>
          </a:xfrm>
        </p:spPr>
      </p:pic>
    </p:spTree>
    <p:extLst>
      <p:ext uri="{BB962C8B-B14F-4D97-AF65-F5344CB8AC3E}">
        <p14:creationId xmlns:p14="http://schemas.microsoft.com/office/powerpoint/2010/main" val="2949254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A6B1-FB6F-3E49-B479-B228BDB5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State-wise Comparison of BEVs and PHEVs Percentage  Over the Years :Map Chart</a:t>
            </a:r>
            <a:endParaRPr lang="en-US" dirty="0"/>
          </a:p>
        </p:txBody>
      </p:sp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6B6C404-F149-6258-3499-C39C9D352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865" y="1825625"/>
            <a:ext cx="6258269" cy="4351338"/>
          </a:xfrm>
        </p:spPr>
      </p:pic>
    </p:spTree>
    <p:extLst>
      <p:ext uri="{BB962C8B-B14F-4D97-AF65-F5344CB8AC3E}">
        <p14:creationId xmlns:p14="http://schemas.microsoft.com/office/powerpoint/2010/main" val="310160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CB0D-EE63-9A26-2FD2-093C7E7E2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State-wise Comparison of BEVs and PHEVs Percentage  Over the Years :Map Chart</a:t>
            </a:r>
            <a:endParaRPr lang="en-US" dirty="0"/>
          </a:p>
        </p:txBody>
      </p:sp>
      <p:pic>
        <p:nvPicPr>
          <p:cNvPr id="5" name="Content Placeholder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3E77E5D8-76BC-B536-2014-98521C35C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879" y="1825625"/>
            <a:ext cx="5664241" cy="35623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DDDA02-6D25-2FA3-6560-06CA5B2AD219}"/>
              </a:ext>
            </a:extLst>
          </p:cNvPr>
          <p:cNvSpPr txBox="1"/>
          <p:nvPr/>
        </p:nvSpPr>
        <p:spPr>
          <a:xfrm>
            <a:off x="2124220" y="5522863"/>
            <a:ext cx="853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https://electricvehiclepopulation-7c7477.netlify.app/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33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633E-B0D7-2CAB-E88B-AB91FC51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Visualizations in Tableau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AF1138-A3C5-0217-C8D2-964370C99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29101" y="1825625"/>
            <a:ext cx="7933798" cy="4351338"/>
          </a:xfr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44157F59-9054-70E7-51E5-9DEF91AE54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8"/>
    </mc:Choice>
    <mc:Fallback xmlns="">
      <p:transition spd="slow" advTm="9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0641-FB13-A0F6-B7D5-F26D816A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: Tesla Growth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DDC7F8-DF8E-9366-986B-BAF951DA7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7646" y="1825625"/>
            <a:ext cx="10236707" cy="4351338"/>
          </a:xfrm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B3764A78-13EE-6375-44A6-3C1E6A04E1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9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"/>
    </mc:Choice>
    <mc:Fallback xmlns="">
      <p:transition spd="slow" advTm="2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7F7D-AE8E-62A8-8392-306FAFC6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: Electric Car Growth By Model Over the Years</a:t>
            </a:r>
          </a:p>
        </p:txBody>
      </p:sp>
      <p:pic>
        <p:nvPicPr>
          <p:cNvPr id="5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D3C5B0A6-ABFE-AB11-C926-B056AE852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4421" y="1825625"/>
            <a:ext cx="9683158" cy="4351338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B0B749CF-55F1-0975-D1EB-8A34F62C3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1"/>
    </mc:Choice>
    <mc:Fallback xmlns="">
      <p:transition spd="slow" advTm="3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91BD5-566C-8DEE-1135-2B4F21FA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Dashboard: Average population of Electric Car over the years</a:t>
            </a:r>
          </a:p>
        </p:txBody>
      </p:sp>
      <p:pic>
        <p:nvPicPr>
          <p:cNvPr id="9" name="Content Placeholder 8" descr="A graph with orange bars&#10;&#10;AI-generated content may be incorrect.">
            <a:extLst>
              <a:ext uri="{FF2B5EF4-FFF2-40B4-BE49-F238E27FC236}">
                <a16:creationId xmlns:a16="http://schemas.microsoft.com/office/drawing/2014/main" id="{5E58F813-9272-9292-FD76-617E6250E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829003"/>
            <a:ext cx="10515600" cy="4344582"/>
          </a:xfrm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DEE0B361-1BF3-7792-CD7E-27A057E3E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6"/>
    </mc:Choice>
    <mc:Fallback xmlns="">
      <p:transition spd="slow" advTm="3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BC47-4D0F-326A-EAD6-A409E7B8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: Electric Car Model Population Over the years</a:t>
            </a:r>
          </a:p>
        </p:txBody>
      </p:sp>
      <p:pic>
        <p:nvPicPr>
          <p:cNvPr id="5" name="Content Placeholder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6A741EA5-5850-F53E-B3FC-6FE1EAC11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1626" y="1825625"/>
            <a:ext cx="9788747" cy="4351338"/>
          </a:xfr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8623F1FE-159E-174C-F8FD-D2E823D16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0"/>
    </mc:Choice>
    <mc:Fallback xmlns="">
      <p:transition spd="slow" advTm="4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1B38-E05C-6C50-ACF5-47D11A12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0380C-423F-0F22-9F1D-AC4B33774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Electric Vehicle sector has experienced a significant growth over the years.</a:t>
            </a:r>
          </a:p>
          <a:p>
            <a:r>
              <a:rPr lang="en-US" dirty="0"/>
              <a:t>Notably, the data shows a consistent increase in the production and adoption of electric vehicles for a few states . The states WA,CA,VA,MD and TX shows a very remarkable growth .</a:t>
            </a:r>
          </a:p>
          <a:p>
            <a:r>
              <a:rPr lang="en-US" dirty="0"/>
              <a:t>While Comparing the growth of all the models, Tesla’s growth trajectory stands out indicating its strong presence in the market.</a:t>
            </a:r>
          </a:p>
          <a:p>
            <a:r>
              <a:rPr lang="en-US" dirty="0"/>
              <a:t>Overall, The analysis explains the growing  influence of Electric Vehicle in the Industry.</a:t>
            </a:r>
          </a:p>
          <a:p>
            <a:endParaRPr lang="en-US" dirty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D0E4340E-E2FC-439D-9548-E667317D1A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1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89"/>
    </mc:Choice>
    <mc:Fallback xmlns="">
      <p:transition spd="slow" advTm="30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8D3B-5348-FD17-768B-B7830231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the columns for better readability</a:t>
            </a:r>
          </a:p>
        </p:txBody>
      </p:sp>
      <p:pic>
        <p:nvPicPr>
          <p:cNvPr id="6" name="Content Placeholder 5" descr="A close up of a text&#10;&#10;AI-generated content may be incorrect.">
            <a:extLst>
              <a:ext uri="{FF2B5EF4-FFF2-40B4-BE49-F238E27FC236}">
                <a16:creationId xmlns:a16="http://schemas.microsoft.com/office/drawing/2014/main" id="{F693726D-265D-F335-8426-6E6CC1B96D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1690689"/>
            <a:ext cx="9548813" cy="2727768"/>
          </a:xfr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2466D504-2832-4F77-711F-3CFD62867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9"/>
    </mc:Choice>
    <mc:Fallback xmlns="">
      <p:transition spd="slow" advTm="3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C3E8-0B50-F971-086E-95D122EB0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08733"/>
          </a:xfrm>
        </p:spPr>
        <p:txBody>
          <a:bodyPr/>
          <a:lstStyle/>
          <a:p>
            <a:r>
              <a:rPr lang="en-US" dirty="0"/>
              <a:t>                                 THANK YOU</a:t>
            </a: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CE22E273-4E05-7444-9FDA-24E97BC5A8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2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"/>
    </mc:Choice>
    <mc:Fallback xmlns="">
      <p:transition spd="slow" advTm="1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2CA6-863B-23B9-0073-88EA585B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Market Trends : Analysing the Electric Car Population Trend over the years.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0BBCC4-98A5-318B-7D31-69D26B6ECD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1825625"/>
            <a:ext cx="10791825" cy="4667249"/>
          </a:xfrm>
        </p:spPr>
      </p:pic>
      <p:pic>
        <p:nvPicPr>
          <p:cNvPr id="26" name="Audio 25">
            <a:extLst>
              <a:ext uri="{FF2B5EF4-FFF2-40B4-BE49-F238E27FC236}">
                <a16:creationId xmlns:a16="http://schemas.microsoft.com/office/drawing/2014/main" id="{99E010E5-4B4D-4E3D-6217-E2F460C63D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8"/>
    </mc:Choice>
    <mc:Fallback xmlns="">
      <p:transition spd="slow" advTm="11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FAAC4-C707-8114-6070-72E93CB45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CF10-066A-8921-48BB-072E9512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Market Trends : Analysing the Electric Car Population Trend over the years.</a:t>
            </a:r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E40A28-DDFF-7C70-3E39-208F543759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199" y="1800225"/>
            <a:ext cx="10515599" cy="4692650"/>
          </a:xfrm>
        </p:spPr>
      </p:pic>
      <p:pic>
        <p:nvPicPr>
          <p:cNvPr id="21" name="Audio 20">
            <a:extLst>
              <a:ext uri="{FF2B5EF4-FFF2-40B4-BE49-F238E27FC236}">
                <a16:creationId xmlns:a16="http://schemas.microsoft.com/office/drawing/2014/main" id="{0C5D5991-186D-721A-4714-AD74F4B52E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9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2"/>
    </mc:Choice>
    <mc:Fallback xmlns="">
      <p:transition spd="slow" advTm="13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04A3-077B-A265-2842-F0C0F9ED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Demographic Trends: Assessing Electric Vehicle Adoption Patterns Over the Years Across Various Regions</a:t>
            </a:r>
            <a:endParaRPr lang="en-US" dirty="0"/>
          </a:p>
        </p:txBody>
      </p:sp>
      <p:pic>
        <p:nvPicPr>
          <p:cNvPr id="14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EFCAF1-E07C-86DC-ECB1-8F4BCE1CCA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128838"/>
            <a:ext cx="10077450" cy="4214812"/>
          </a:xfr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666F6424-0EF5-D3AB-C21D-B05D564AC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5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5"/>
    </mc:Choice>
    <mc:Fallback xmlns="">
      <p:transition spd="slow" advTm="10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878</Words>
  <Application>Microsoft Macintosh PowerPoint</Application>
  <PresentationFormat>Widescreen</PresentationFormat>
  <Paragraphs>75</Paragraphs>
  <Slides>60</Slides>
  <Notes>0</Notes>
  <HiddenSlides>0</HiddenSlides>
  <MMClips>39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Aptos</vt:lpstr>
      <vt:lpstr>Aptos Display</vt:lpstr>
      <vt:lpstr>Arial</vt:lpstr>
      <vt:lpstr>Courier New</vt:lpstr>
      <vt:lpstr>Roboto</vt:lpstr>
      <vt:lpstr>Office Theme</vt:lpstr>
      <vt:lpstr>Electric Vehicle Population Growth: A Year-by-Year Analysis </vt:lpstr>
      <vt:lpstr>Project Overview and Data Sources</vt:lpstr>
      <vt:lpstr>Importing Dataset and Identifying the fields and datatypes</vt:lpstr>
      <vt:lpstr>Determining the number of records in the data frame.</vt:lpstr>
      <vt:lpstr>Cleaning ,Preparing and Organizing Data</vt:lpstr>
      <vt:lpstr>Renaming the columns for better readability</vt:lpstr>
      <vt:lpstr>Market Trends : Analysing the Electric Car Population Trend over the years.</vt:lpstr>
      <vt:lpstr> Market Trends : Analysing the Electric Car Population Trend over the years.</vt:lpstr>
      <vt:lpstr>Demographic Trends: Assessing Electric Vehicle Adoption Patterns Over the Years Across Various Regions</vt:lpstr>
      <vt:lpstr> Summary Statistics : Average Population over the years </vt:lpstr>
      <vt:lpstr> Summary Statistics : Average Population over the years </vt:lpstr>
      <vt:lpstr>Summary Statistics :Finding the year having the maximum and minimum population of Electric Cars </vt:lpstr>
      <vt:lpstr>Demographic Statistics : Analysing Electric Car adoption of State's over the years</vt:lpstr>
      <vt:lpstr>Demographic Statistics : Analysing Electric Car adoption of State's over the years</vt:lpstr>
      <vt:lpstr>Demographic Analysis: Identifying the top 5 states with the highest growth in Electric Vehicle numbers.</vt:lpstr>
      <vt:lpstr>Demographic Analysis : Identifying the  5 states with the lowest growth in Electric Vehicle numbers. </vt:lpstr>
      <vt:lpstr>Market Trends: Identify the Electric Car Models Populated each year </vt:lpstr>
      <vt:lpstr>Market Trends: Identifying the Most Popular Car Model and Total Population from 1999 to 2025</vt:lpstr>
      <vt:lpstr>Market Trends: Identifying the Most Popular Car Model and Total Population from 1999 to 2025</vt:lpstr>
      <vt:lpstr>Market Trends: Identifying the most preferred model in 2025</vt:lpstr>
      <vt:lpstr>Market Trends: Identifying the average growth rate of Tesla population from 1999 to 2025</vt:lpstr>
      <vt:lpstr>Market Trends: Identifying the average growth rate of Tesla population from 1999 to 2025 over every year over a rolling period of 5 years</vt:lpstr>
      <vt:lpstr>Market Trends: Identifying the Population rate of Electric Vehicle Type Over the years</vt:lpstr>
      <vt:lpstr>Creating Visualization : Electric Car Population Trend over the years</vt:lpstr>
      <vt:lpstr>Creating Visualization : Electric Car Population Trend over the years</vt:lpstr>
      <vt:lpstr>Creating Visualization : Electric Car Population Trend over the years</vt:lpstr>
      <vt:lpstr>Visualizing Average Electric Car Population Over the Years</vt:lpstr>
      <vt:lpstr>Visualizing Average Electric Car Population Over the Years</vt:lpstr>
      <vt:lpstr>Visualizing the Growth of Tesla Over the years </vt:lpstr>
      <vt:lpstr>Visualizing the Growth of Tesla Over the years</vt:lpstr>
      <vt:lpstr>Visualizing the growth of popular models over the years</vt:lpstr>
      <vt:lpstr>Visualizing the growth of popular models over the years</vt:lpstr>
      <vt:lpstr>Visualizing the BEVs and PHEVs Comparison Over the Years : Stacked Bar Chart</vt:lpstr>
      <vt:lpstr>Visualizing the BEVs and PHEVs Comparison Over the Years : Stacked Bar Chart</vt:lpstr>
      <vt:lpstr>Visualizing the BEVs and PHEVs Comparison Over the Years : Stacked bar Chart</vt:lpstr>
      <vt:lpstr>State-wise Comparison of BEVs and PHEVs Over the Years : Grid Lay Out Dashboard</vt:lpstr>
      <vt:lpstr>State-wise Comparison of BEVs and PHEVs Over the Years : Grid Lay Out Dashboard</vt:lpstr>
      <vt:lpstr>State-wise Comparison of BEVs and PHEVs Over the Years : Grid Lay Out Dashboard</vt:lpstr>
      <vt:lpstr>State-wise Comparison of BEVs and PHEVs Over the Years : Grid Lay Out Dashboard</vt:lpstr>
      <vt:lpstr>State-wise Comparison of BEVs and PHEVs Over the Years : Grid Lay Out Dashboard</vt:lpstr>
      <vt:lpstr>State-wise Comparison of BEVs and PHEVs Percentage Over the Years : Grid Lay Out Dashboard</vt:lpstr>
      <vt:lpstr>State-wise Comparison of BEVs and PHEVs Percentage  Over the Years : Grid Lay Out Dashboard</vt:lpstr>
      <vt:lpstr>State-wise Comparison of BEVs and PHEVs Percentage  Over the Years : Grid Lay Out Dashboard</vt:lpstr>
      <vt:lpstr>State-wise Comparison of BEVs and PHEVs Percentage  Over the Years : Grid Lay Out Dashboard</vt:lpstr>
      <vt:lpstr>State-wise Comparison of BEVs and PHEVs Percentage  Over the Years :Interactive  Line graph</vt:lpstr>
      <vt:lpstr>State-wise Comparison of BEVs and PHEVs Percentage  Over the Years :Interactive  Line graph</vt:lpstr>
      <vt:lpstr>State-wise Comparison of BEVs and PHEVs Percentage  Over the Years :Interactive  Line graph</vt:lpstr>
      <vt:lpstr>State-wise Comparison of BEVs and PHEVs Percentage  Over the Years :Interactive  Line graph</vt:lpstr>
      <vt:lpstr>State-wise Comparison of BEVs and PHEVs Percentage  Over the Years :Map Chart</vt:lpstr>
      <vt:lpstr>State-wise Comparison of BEVs and PHEVs Percentage  Over the Years :Map Chart</vt:lpstr>
      <vt:lpstr>State-wise Comparison of BEVs and PHEVs Percentage  Over the Years :Map Chart</vt:lpstr>
      <vt:lpstr>State-wise Comparison of BEVs and PHEVs Percentage  Over the Years :Map Chart</vt:lpstr>
      <vt:lpstr>State-wise Comparison of BEVs and PHEVs Percentage  Over the Years :Map Chart</vt:lpstr>
      <vt:lpstr>Creating Visualizations in Tableau</vt:lpstr>
      <vt:lpstr>Dashboard : Tesla Growth By Year</vt:lpstr>
      <vt:lpstr>Dashboard : Electric Car Growth By Model Over the Years</vt:lpstr>
      <vt:lpstr>Dashboard: Average population of Electric Car over the years</vt:lpstr>
      <vt:lpstr>Dashboard : Electric Car Model Population Over the years</vt:lpstr>
      <vt:lpstr>Conclusion</vt:lpstr>
      <vt:lpstr>     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deepthi pillai</dc:creator>
  <cp:lastModifiedBy>deepthi pillai</cp:lastModifiedBy>
  <cp:revision>45</cp:revision>
  <dcterms:created xsi:type="dcterms:W3CDTF">2025-02-18T20:25:34Z</dcterms:created>
  <dcterms:modified xsi:type="dcterms:W3CDTF">2025-02-27T21:38:11Z</dcterms:modified>
</cp:coreProperties>
</file>